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7" r:id="rId4"/>
    <p:sldId id="260" r:id="rId5"/>
    <p:sldId id="259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jpe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3AAAEC-3F9D-4F51-96C1-5C8EBCEA7AA4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69ED67-F45E-43CF-B5AD-FEE5275D58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4644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9ED67-F45E-43CF-B5AD-FEE5275D58A1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813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DE795A-F0AE-5182-5C20-BB86AA9CF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9FC379E-0460-A948-B485-5BE989C65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98F73A-B910-D542-9124-57C2BE0C7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9F5501-B226-69A6-A1DD-12F7A87E4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246168-ED8B-3C09-9438-9CD2AC93F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0923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832882-8A65-DAD5-A179-6BB82A4E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AFD294B-304B-5144-7D93-05CAE9630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58ECE34-BB46-13D0-9D27-379E782EB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B98D6F2-FA11-B35F-4257-960659E50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A27730-EE9D-2B57-0524-AB00680C8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766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5127B0D-68EC-9B55-5FF2-1006D58CC7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C714A84-AF95-DEF0-19C8-251F2DF75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2A439FE-5149-4561-9B26-4EA0D4E9E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1ED4CF-5AFF-1FCB-73C9-9C7128A4E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A8943F5-0520-CAE3-92FA-EE9B1A3E5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526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868D05-3FCB-96D0-AB4C-6465FBC26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F40EA39-AE0E-B9B6-9FC6-F2A13473A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ED831D-C556-BA92-90F7-BECA8F29D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18B6EFA-2948-763D-95E8-70D0FC455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BB46AE-D504-5A0B-8B60-7181216D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448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DA4331-BF21-14D2-9E7B-E8AB55C3F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A4A4589-4DDD-1E4E-989A-B064DBF4E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376460-2FE8-6E0B-203D-C08282E0B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AAA6D3F-63A4-CF79-D085-34B030211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01696F-55CB-5F64-8528-A07191B4A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2106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8868F2-ABC5-F1D7-4468-74CFC8E00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7B36E2-FF61-133B-F1A5-E69EF6505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A736A2D-5F24-C2A3-77CC-40C53C0EB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88BFC5A-1A15-FB63-AD63-AFC98A62B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7FB0B19-B5C9-4BBF-2024-047165840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D109B4D-350C-164B-DD93-6EE883C24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5915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4C7014-F3E1-1970-0C9E-20CD3D576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F88824-7DE4-3E34-DACA-A992EE41E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2912A96-413E-120E-2148-4D166FAAE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70017EE-FE77-859F-6AC6-E7BF457DF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4749D21-35FF-79E8-3640-7B33F04F76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BFA7C08-0BFA-8299-71C6-36A1ABA6C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F4C5D5C-5E15-CE88-BDDB-AD11DE8A1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AE8101C-CADA-5C02-A939-B49108E92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645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0A1A9D-2B42-F82B-D2E8-40B56040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DFFAFC0-D726-874C-1751-E98DCA52C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3AA6E60-2DA7-8F84-0194-ECBF9FE4A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C85349F-7877-6A89-1B95-B5EAD524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8459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BA97D46-13C3-91EC-4A24-0D651EAD9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EFC540D-456A-52DA-334B-E5BF7905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08E3A42-619E-DFFE-933C-49D325A85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588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07FD2D-B753-7ED8-6969-58EC51FE6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89C970-7ECD-97DC-3C9C-862C5F938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2D2F9D3-4BFB-7CC8-92CB-E369E39BE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E7F24E2-75B6-4C2C-CA0C-6BEFE6496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8456866-235E-B1AB-509F-D05012EB9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DBE3789-1752-D19A-6C44-031570519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6115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E5AD16-16C6-7D78-A8A7-08A0199E6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5BB25ED-B6B4-4829-2C68-645FE51949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248CEB7-E5F7-1322-C4FD-11A5B6A97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99CFA35-F6F2-6AB3-16A3-41B3A58FA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08A24AA-B22F-67CB-2DFD-00DBF35AE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85B2D5C-18FC-0378-7015-8C300EB7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8732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FF95C35-02BB-5868-C510-CE8A9012A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86FFDE5-FDA9-230D-3A4E-19CF78B4E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1AD493-1CAD-EA40-56EB-331EC662A6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2843E-71B4-43E9-8FA0-F2400A8CCB8B}" type="datetimeFigureOut">
              <a:rPr lang="it-IT" smtClean="0"/>
              <a:t>08/11/2022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A305EC7-7394-C986-4F73-70D999478B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B60CBC-64AE-CD3F-4CD0-ACE300F491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15555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Immagine che contiene cielo, esterni, città, giorno&#10;&#10;Descrizione generata automaticamente">
            <a:extLst>
              <a:ext uri="{FF2B5EF4-FFF2-40B4-BE49-F238E27FC236}">
                <a16:creationId xmlns:a16="http://schemas.microsoft.com/office/drawing/2014/main" id="{714EC973-61A9-B12D-F413-20F8779137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76664BD-304C-8332-54BD-CD8C56624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574454" cy="2592102"/>
          </a:xfrm>
        </p:spPr>
        <p:txBody>
          <a:bodyPr anchor="t">
            <a:normAutofit/>
          </a:bodyPr>
          <a:lstStyle/>
          <a:p>
            <a:pPr algn="l"/>
            <a:r>
              <a:rPr lang="en-US" sz="5200" b="1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Environmental Monitoring Systems Using IoT</a:t>
            </a:r>
            <a:endParaRPr lang="it-IT" sz="5200" dirty="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54B4D9-FC89-4DF8-6FF7-264803AAB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712677"/>
            <a:ext cx="2957863" cy="1416414"/>
          </a:xfrm>
        </p:spPr>
        <p:txBody>
          <a:bodyPr anchor="b">
            <a:normAutofit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Martina Nolletti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Michele </a:t>
            </a:r>
            <a:r>
              <a:rPr lang="it-IT" dirty="0" err="1">
                <a:solidFill>
                  <a:srgbClr val="FFFFFF"/>
                </a:solidFill>
              </a:rPr>
              <a:t>Intrevado</a:t>
            </a:r>
            <a:endParaRPr lang="it-IT" dirty="0">
              <a:solidFill>
                <a:srgbClr val="FFFFFF"/>
              </a:solidFill>
            </a:endParaRPr>
          </a:p>
          <a:p>
            <a:pPr algn="l"/>
            <a:r>
              <a:rPr lang="it-IT" dirty="0">
                <a:solidFill>
                  <a:srgbClr val="FFFFFF"/>
                </a:solidFill>
              </a:rPr>
              <a:t>Giordano Tinella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21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3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24511D-A6D1-41C1-0DB2-31A6B5F23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5400" dirty="0" err="1"/>
              <a:t>Observations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AC6E38-6AD9-0A01-CA64-303DD8CD3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5049"/>
            <a:ext cx="5257800" cy="43878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/>
              <a:t>The extensive studies brings out the following major observations:</a:t>
            </a:r>
          </a:p>
          <a:p>
            <a:r>
              <a:rPr lang="en-US" sz="2400" b="0" i="0" u="none" strike="noStrike" baseline="0" dirty="0"/>
              <a:t>The research on SEM includes various purposes;</a:t>
            </a:r>
          </a:p>
          <a:p>
            <a:pPr algn="l"/>
            <a:r>
              <a:rPr lang="en-US" sz="2400" b="0" i="0" u="none" strike="noStrike" baseline="0" dirty="0"/>
              <a:t>The methods are highly divided;</a:t>
            </a:r>
          </a:p>
          <a:p>
            <a:pPr algn="l"/>
            <a:r>
              <a:rPr lang="en-US" sz="2400" b="0" i="0" u="none" strike="noStrike" baseline="0" dirty="0"/>
              <a:t>The methods have been used for either classification or prediction.</a:t>
            </a:r>
          </a:p>
          <a:p>
            <a:endParaRPr lang="en-US" sz="2400" b="0" i="0" u="none" strike="noStrike" baseline="0" dirty="0"/>
          </a:p>
          <a:p>
            <a:endParaRPr lang="it-IT" sz="36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53E6A36-74E0-07ED-AF1C-34DFE1D0E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51475"/>
            <a:ext cx="5614931" cy="4155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40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23D2F94-9F8E-A3D8-762A-DC7F3BEB9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07" y="1153571"/>
            <a:ext cx="3200400" cy="4461163"/>
          </a:xfrm>
        </p:spPr>
        <p:txBody>
          <a:bodyPr>
            <a:normAutofit/>
          </a:bodyPr>
          <a:lstStyle/>
          <a:p>
            <a:r>
              <a:rPr lang="it-IT" sz="5400" dirty="0" err="1">
                <a:solidFill>
                  <a:srgbClr val="FFFFFF"/>
                </a:solidFill>
              </a:rPr>
              <a:t>Problems</a:t>
            </a:r>
            <a:endParaRPr lang="it-IT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D184BA-3AB9-17C8-3C4C-BE0E12150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636190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/>
              <a:t>The major challenges observed are as follows:</a:t>
            </a:r>
          </a:p>
          <a:p>
            <a:r>
              <a:rPr lang="en-US" sz="2400" dirty="0"/>
              <a:t>I</a:t>
            </a:r>
            <a:r>
              <a:rPr lang="en-US" sz="2400" b="0" i="0" u="none" strike="noStrike" baseline="0" dirty="0"/>
              <a:t>nteroperability;</a:t>
            </a:r>
          </a:p>
          <a:p>
            <a:r>
              <a:rPr lang="en-US" sz="2400" b="0" i="0" u="none" strike="noStrike" baseline="0" dirty="0"/>
              <a:t>Sample size;</a:t>
            </a:r>
          </a:p>
          <a:p>
            <a:r>
              <a:rPr lang="en-US" sz="2400" b="0" i="0" u="none" strike="noStrike" baseline="0" dirty="0"/>
              <a:t>Noisy data;</a:t>
            </a:r>
            <a:endParaRPr lang="en-US" sz="2400" dirty="0"/>
          </a:p>
          <a:p>
            <a:r>
              <a:rPr lang="en-US" sz="2400" dirty="0"/>
              <a:t>M</a:t>
            </a:r>
            <a:r>
              <a:rPr lang="en-US" sz="2400" b="0" i="0" u="none" strike="noStrike" baseline="0" dirty="0"/>
              <a:t>achine learning methods</a:t>
            </a:r>
            <a:r>
              <a:rPr lang="it-IT" sz="2400" b="0" i="0" u="none" strike="noStrike" baseline="0" dirty="0"/>
              <a:t>;</a:t>
            </a:r>
          </a:p>
          <a:p>
            <a:r>
              <a:rPr lang="en-US" sz="2400" dirty="0"/>
              <a:t>No R</a:t>
            </a:r>
            <a:r>
              <a:rPr lang="en-US" sz="2400" b="0" i="0" u="none" strike="noStrike" baseline="0" dirty="0"/>
              <a:t>obust approach to machine learning .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85542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52E0199-8D7C-B1BF-984B-67BF1C5BC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4813" y="441793"/>
            <a:ext cx="4008583" cy="5974414"/>
          </a:xfrm>
        </p:spPr>
        <p:txBody>
          <a:bodyPr anchor="ctr">
            <a:normAutofit/>
          </a:bodyPr>
          <a:lstStyle/>
          <a:p>
            <a:r>
              <a:rPr lang="it-IT" sz="5400" dirty="0">
                <a:solidFill>
                  <a:srgbClr val="FFFFFF"/>
                </a:solidFill>
              </a:rPr>
              <a:t>Solutions</a:t>
            </a:r>
            <a:endParaRPr lang="it-IT" sz="8000" dirty="0">
              <a:solidFill>
                <a:srgbClr val="FFFFFF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13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F6F4D7-4B98-4EA0-F4D1-79F2D2CD7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0719" y="509248"/>
            <a:ext cx="5655441" cy="5906959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The </a:t>
            </a: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solutions of the problems can be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:</a:t>
            </a:r>
          </a:p>
          <a:p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Focus on 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machine learning methods;</a:t>
            </a: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A robust set of classification</a:t>
            </a: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 and 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prediction;</a:t>
            </a:r>
            <a:endParaRPr lang="en-US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Suitable denoising methods</a:t>
            </a:r>
            <a:r>
              <a:rPr lang="it-IT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;</a:t>
            </a: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Data duplication approaches;</a:t>
            </a:r>
            <a:endParaRPr lang="it-IT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SEM aims at sustainable development;</a:t>
            </a:r>
            <a:endParaRPr lang="it-IT" sz="2000" b="0" i="0" u="none" strike="noStrike" baseline="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D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eveloping suitable standards and protocols</a:t>
            </a:r>
            <a:r>
              <a:rPr lang="it-IT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.</a:t>
            </a:r>
            <a:endParaRPr lang="it-IT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797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E91796-210B-7F90-60F7-687A32490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383"/>
            <a:ext cx="10515600" cy="1325563"/>
          </a:xfrm>
        </p:spPr>
        <p:txBody>
          <a:bodyPr>
            <a:normAutofit/>
          </a:bodyPr>
          <a:lstStyle/>
          <a:p>
            <a:r>
              <a:rPr lang="it-IT" sz="5400" dirty="0" err="1"/>
              <a:t>Conclusion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50EB02-5738-A6B6-5D0F-5A69BD063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7000"/>
            <a:ext cx="10515600" cy="308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Environmental pollution is a major threat to any country, as it affects health, and the economy and spoils bio-diversity. </a:t>
            </a: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Several studies have already proven that the environmental conditions in the production area strongly affect the human performance. </a:t>
            </a: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Combining the necessity to incorporate these </a:t>
            </a:r>
            <a:r>
              <a:rPr lang="en-US" sz="2400" dirty="0">
                <a:solidFill>
                  <a:srgbClr val="000000"/>
                </a:solidFill>
                <a:latin typeface="Calibri (Corpo)"/>
              </a:rPr>
              <a:t>solutions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 to realize further improvements of production, the need for an IoT-based monitoring is crucial. </a:t>
            </a:r>
          </a:p>
        </p:txBody>
      </p:sp>
    </p:spTree>
    <p:extLst>
      <p:ext uri="{BB962C8B-B14F-4D97-AF65-F5344CB8AC3E}">
        <p14:creationId xmlns:p14="http://schemas.microsoft.com/office/powerpoint/2010/main" val="23579734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09AC7F-F189-67E4-AB0E-48C81751C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 err="1"/>
              <a:t>References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4B139B-D978-5424-CD88-88847CA62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520"/>
            <a:ext cx="10515600" cy="3013661"/>
          </a:xfrm>
        </p:spPr>
        <p:txBody>
          <a:bodyPr>
            <a:normAutofit/>
          </a:bodyPr>
          <a:lstStyle/>
          <a:p>
            <a:r>
              <a:rPr lang="it-IT" sz="2000" dirty="0"/>
              <a:t>Silvia Liberata Ullo; G. R. </a:t>
            </a:r>
            <a:r>
              <a:rPr lang="it-IT" sz="2000" dirty="0" err="1"/>
              <a:t>Sinha</a:t>
            </a:r>
            <a:r>
              <a:rPr lang="it-IT" sz="2000" dirty="0"/>
              <a:t>. </a:t>
            </a:r>
            <a:r>
              <a:rPr lang="en-US" sz="2000" dirty="0"/>
              <a:t>Advances in Smart Environment Monitoring Systems Using IoT and Sensors</a:t>
            </a:r>
            <a:r>
              <a:rPr lang="it-IT" sz="2000" dirty="0"/>
              <a:t>. 31 </a:t>
            </a:r>
            <a:r>
              <a:rPr lang="it-IT" sz="2000" dirty="0" err="1"/>
              <a:t>May</a:t>
            </a:r>
            <a:r>
              <a:rPr lang="it-IT" sz="2000" dirty="0"/>
              <a:t> 2020. </a:t>
            </a:r>
          </a:p>
          <a:p>
            <a:r>
              <a:rPr lang="it-IT" sz="2000" dirty="0" err="1"/>
              <a:t>Ting</a:t>
            </a:r>
            <a:r>
              <a:rPr lang="it-IT" sz="2000" dirty="0"/>
              <a:t> Lu; </a:t>
            </a:r>
            <a:r>
              <a:rPr lang="it-IT" sz="2000" dirty="0" err="1"/>
              <a:t>Xiaolong</a:t>
            </a:r>
            <a:r>
              <a:rPr lang="it-IT" sz="2000" dirty="0"/>
              <a:t> Chen; </a:t>
            </a:r>
            <a:r>
              <a:rPr lang="it-IT" sz="2000" dirty="0" err="1"/>
              <a:t>Wenhao</a:t>
            </a:r>
            <a:r>
              <a:rPr lang="it-IT" sz="2000" dirty="0"/>
              <a:t> Bai. </a:t>
            </a:r>
            <a:r>
              <a:rPr lang="en-US" sz="2000" dirty="0"/>
              <a:t>Research on environmental monitoring and control technology based on intelligent Internet of Things perception</a:t>
            </a:r>
            <a:r>
              <a:rPr lang="it-IT" sz="2000" dirty="0"/>
              <a:t>. 29th November 2019.</a:t>
            </a:r>
          </a:p>
          <a:p>
            <a:r>
              <a:rPr lang="it-IT" sz="2000" dirty="0"/>
              <a:t>Oliver </a:t>
            </a:r>
            <a:r>
              <a:rPr lang="it-IT" sz="2000" dirty="0" err="1"/>
              <a:t>Mörtha</a:t>
            </a:r>
            <a:r>
              <a:rPr lang="it-IT" sz="2000" dirty="0"/>
              <a:t>; Matthias Edera; Lukas </a:t>
            </a:r>
            <a:r>
              <a:rPr lang="it-IT" sz="2000" dirty="0" err="1"/>
              <a:t>Holzeggera</a:t>
            </a:r>
            <a:r>
              <a:rPr lang="it-IT" sz="2000" dirty="0"/>
              <a:t>; Christian </a:t>
            </a:r>
            <a:r>
              <a:rPr lang="it-IT" sz="2000" dirty="0" err="1"/>
              <a:t>Ramsauer</a:t>
            </a:r>
            <a:r>
              <a:rPr lang="it-IT" sz="2000" dirty="0"/>
              <a:t>. </a:t>
            </a:r>
            <a:r>
              <a:rPr lang="en-US" sz="2000" dirty="0"/>
              <a:t>IoT-based monitoring of environmental conditions to improve the production performance. 2020.</a:t>
            </a:r>
          </a:p>
          <a:p>
            <a:r>
              <a:rPr lang="it-IT" sz="2000" dirty="0" err="1"/>
              <a:t>Varsha</a:t>
            </a:r>
            <a:r>
              <a:rPr lang="it-IT" sz="2000" dirty="0"/>
              <a:t> </a:t>
            </a:r>
            <a:r>
              <a:rPr lang="it-IT" sz="2000" dirty="0" err="1"/>
              <a:t>Lakshmikantha</a:t>
            </a:r>
            <a:r>
              <a:rPr lang="it-IT" sz="2000" dirty="0"/>
              <a:t>; </a:t>
            </a:r>
            <a:r>
              <a:rPr lang="it-IT" sz="2000" dirty="0" err="1"/>
              <a:t>Anjitha</a:t>
            </a:r>
            <a:r>
              <a:rPr lang="it-IT" sz="2000" dirty="0"/>
              <a:t> </a:t>
            </a:r>
            <a:r>
              <a:rPr lang="it-IT" sz="2000" dirty="0" err="1"/>
              <a:t>Hiriyannagowda</a:t>
            </a:r>
            <a:r>
              <a:rPr lang="it-IT" sz="2000" dirty="0"/>
              <a:t>; </a:t>
            </a:r>
            <a:r>
              <a:rPr lang="it-IT" sz="2000" dirty="0" err="1"/>
              <a:t>Akshay</a:t>
            </a:r>
            <a:r>
              <a:rPr lang="it-IT" sz="2000" dirty="0"/>
              <a:t> </a:t>
            </a:r>
            <a:r>
              <a:rPr lang="it-IT" sz="2000" dirty="0" err="1"/>
              <a:t>Manjunath</a:t>
            </a:r>
            <a:r>
              <a:rPr lang="it-IT" sz="2000" dirty="0"/>
              <a:t>; Aruna </a:t>
            </a:r>
            <a:r>
              <a:rPr lang="it-IT" sz="2000" dirty="0" err="1"/>
              <a:t>Patted</a:t>
            </a:r>
            <a:r>
              <a:rPr lang="it-IT" sz="2000" dirty="0"/>
              <a:t>; </a:t>
            </a:r>
            <a:r>
              <a:rPr lang="it-IT" sz="2000" dirty="0" err="1"/>
              <a:t>Jagadeesh</a:t>
            </a:r>
            <a:r>
              <a:rPr lang="it-IT" sz="2000" dirty="0"/>
              <a:t> </a:t>
            </a:r>
            <a:r>
              <a:rPr lang="it-IT" sz="2000" dirty="0" err="1"/>
              <a:t>Basavaiah</a:t>
            </a:r>
            <a:r>
              <a:rPr lang="it-IT" sz="2000" dirty="0"/>
              <a:t>; </a:t>
            </a:r>
            <a:r>
              <a:rPr lang="it-IT" sz="2000" dirty="0" err="1"/>
              <a:t>Audre</a:t>
            </a:r>
            <a:r>
              <a:rPr lang="it-IT" sz="2000" dirty="0"/>
              <a:t> Arlene Anthony. </a:t>
            </a:r>
            <a:r>
              <a:rPr lang="en-US" sz="2000" dirty="0"/>
              <a:t>IoT based smart water quality monitoring system. </a:t>
            </a:r>
            <a:r>
              <a:rPr lang="it-IT" sz="2000" dirty="0"/>
              <a:t>12 August 2021.</a:t>
            </a:r>
          </a:p>
        </p:txBody>
      </p:sp>
    </p:spTree>
    <p:extLst>
      <p:ext uri="{BB962C8B-B14F-4D97-AF65-F5344CB8AC3E}">
        <p14:creationId xmlns:p14="http://schemas.microsoft.com/office/powerpoint/2010/main" val="30169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B31A65-BABE-5DAB-DD8C-26ED7FAE2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842" y="758514"/>
            <a:ext cx="5393361" cy="1325563"/>
          </a:xfrm>
        </p:spPr>
        <p:txBody>
          <a:bodyPr>
            <a:normAutofit/>
          </a:bodyPr>
          <a:lstStyle/>
          <a:p>
            <a:r>
              <a:rPr lang="it-IT" sz="5400" dirty="0" err="1"/>
              <a:t>Introduction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DBD67-36D6-84B0-6F51-8DDE9DEC4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42" y="2983315"/>
            <a:ext cx="4380914" cy="89136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it-IT" sz="2400" dirty="0" err="1"/>
              <a:t>Why</a:t>
            </a:r>
            <a:r>
              <a:rPr lang="it-IT" sz="2400" dirty="0"/>
              <a:t> </a:t>
            </a:r>
            <a:r>
              <a:rPr lang="it-IT" sz="2400" dirty="0" err="1"/>
              <a:t>we</a:t>
            </a:r>
            <a:r>
              <a:rPr lang="it-IT" sz="2400" dirty="0"/>
              <a:t> </a:t>
            </a:r>
            <a:r>
              <a:rPr lang="it-IT" sz="2400" dirty="0" err="1"/>
              <a:t>need</a:t>
            </a:r>
            <a:r>
              <a:rPr lang="it-IT" sz="2400" dirty="0"/>
              <a:t> an </a:t>
            </a:r>
            <a:r>
              <a:rPr lang="it-IT" sz="2400" dirty="0" err="1"/>
              <a:t>Environmental</a:t>
            </a:r>
            <a:r>
              <a:rPr lang="it-IT" sz="2400" dirty="0"/>
              <a:t> Monitoring System?</a:t>
            </a:r>
          </a:p>
          <a:p>
            <a:pPr marL="0" indent="0">
              <a:buNone/>
            </a:pPr>
            <a:endParaRPr lang="it-IT" sz="24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E857513-78FB-4E34-D6DD-44E27718E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469885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DA0B532-5504-E381-5794-B029EB010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52" b="1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Rectangle 205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9DD89F-AF36-319E-64B8-6A639607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258" y="336989"/>
            <a:ext cx="3822189" cy="1266728"/>
          </a:xfrm>
        </p:spPr>
        <p:txBody>
          <a:bodyPr>
            <a:normAutofit/>
          </a:bodyPr>
          <a:lstStyle/>
          <a:p>
            <a:r>
              <a:rPr lang="it-IT" sz="5400" dirty="0" err="1"/>
              <a:t>Introduction</a:t>
            </a:r>
            <a:endParaRPr lang="it-IT" sz="4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A3D26C-0067-977A-5B91-94B00AEC4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37" y="1940696"/>
            <a:ext cx="3822189" cy="42841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2400" dirty="0"/>
              <a:t>How Environment impact </a:t>
            </a:r>
            <a:r>
              <a:rPr lang="it-IT" sz="2400" dirty="0" err="1"/>
              <a:t>our</a:t>
            </a:r>
            <a:r>
              <a:rPr lang="it-IT" sz="2400" dirty="0"/>
              <a:t> </a:t>
            </a:r>
            <a:r>
              <a:rPr lang="it-IT" sz="2400" dirty="0" err="1"/>
              <a:t>lives</a:t>
            </a:r>
            <a:r>
              <a:rPr lang="it-IT" sz="2400" dirty="0"/>
              <a:t>?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en-US" sz="2400" dirty="0"/>
              <a:t>The consequences of the bad quality environment are: 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Destruction of biodiversity;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Scarcity of drinkable water;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Diseases;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Infant mortality.</a:t>
            </a:r>
            <a:endParaRPr lang="it-IT" dirty="0"/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280758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189F15-A2F2-6E9F-C01D-868776284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220" y="3007286"/>
            <a:ext cx="3571810" cy="81599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Background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FFDFD09-65A2-992A-7AF9-1D7893F93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241881"/>
            <a:ext cx="7214616" cy="434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7593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324986-339C-6D7B-0902-8E3C2B9A2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731520"/>
            <a:ext cx="4368602" cy="959847"/>
          </a:xfrm>
        </p:spPr>
        <p:txBody>
          <a:bodyPr anchor="b">
            <a:normAutofit/>
          </a:bodyPr>
          <a:lstStyle/>
          <a:p>
            <a:r>
              <a:rPr lang="it-IT" sz="5400" dirty="0"/>
              <a:t>Background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9D076B-A468-DCC7-9687-3BF804F5B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586" y="2412456"/>
            <a:ext cx="4243589" cy="2163335"/>
          </a:xfrm>
        </p:spPr>
        <p:txBody>
          <a:bodyPr>
            <a:normAutofit/>
          </a:bodyPr>
          <a:lstStyle/>
          <a:p>
            <a:r>
              <a:rPr lang="it-IT" sz="2400" dirty="0"/>
              <a:t>General IoT </a:t>
            </a:r>
            <a:r>
              <a:rPr lang="it-IT" sz="2400" dirty="0" err="1"/>
              <a:t>architecture</a:t>
            </a:r>
            <a:r>
              <a:rPr lang="it-IT" sz="2400" dirty="0"/>
              <a:t>:</a:t>
            </a:r>
          </a:p>
          <a:p>
            <a:pPr lvl="1"/>
            <a:r>
              <a:rPr lang="it-IT" dirty="0" err="1"/>
              <a:t>Sensors</a:t>
            </a:r>
            <a:r>
              <a:rPr lang="it-IT" dirty="0"/>
              <a:t>;</a:t>
            </a:r>
          </a:p>
          <a:p>
            <a:pPr lvl="1"/>
            <a:r>
              <a:rPr lang="it-IT" dirty="0"/>
              <a:t>Micro-controller;</a:t>
            </a:r>
          </a:p>
          <a:p>
            <a:pPr lvl="1"/>
            <a:r>
              <a:rPr lang="it-IT" dirty="0" err="1"/>
              <a:t>Actuators</a:t>
            </a:r>
            <a:r>
              <a:rPr lang="it-IT" dirty="0"/>
              <a:t>;</a:t>
            </a:r>
          </a:p>
          <a:p>
            <a:pPr lvl="1"/>
            <a:r>
              <a:rPr lang="it-IT" dirty="0"/>
              <a:t>Cloud.</a:t>
            </a:r>
          </a:p>
          <a:p>
            <a:endParaRPr lang="it-IT"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6293864-6ED8-8130-A042-D7EE474B96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34734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4F7DC2-B3AF-72AF-646E-5A145878D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39" y="362275"/>
            <a:ext cx="3902612" cy="1168253"/>
          </a:xfrm>
        </p:spPr>
        <p:txBody>
          <a:bodyPr>
            <a:normAutofit/>
          </a:bodyPr>
          <a:lstStyle/>
          <a:p>
            <a:r>
              <a:rPr lang="it-IT" sz="5400" dirty="0"/>
              <a:t>Background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1B7206-5B01-6547-018E-B7D19200C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639" y="2430829"/>
            <a:ext cx="4530543" cy="20570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 err="1"/>
              <a:t>Iot</a:t>
            </a:r>
            <a:r>
              <a:rPr lang="it-IT" sz="2400" dirty="0"/>
              <a:t> </a:t>
            </a:r>
            <a:r>
              <a:rPr lang="it-IT" sz="2400" dirty="0" err="1"/>
              <a:t>basic</a:t>
            </a:r>
            <a:r>
              <a:rPr lang="it-IT" sz="2400" dirty="0"/>
              <a:t> </a:t>
            </a:r>
            <a:r>
              <a:rPr lang="it-IT" sz="2400" dirty="0" err="1"/>
              <a:t>architecture</a:t>
            </a:r>
            <a:r>
              <a:rPr lang="it-IT" sz="2400" dirty="0"/>
              <a:t>:</a:t>
            </a:r>
          </a:p>
          <a:p>
            <a:r>
              <a:rPr lang="en-GB" sz="2400" dirty="0"/>
              <a:t>perception layer;</a:t>
            </a:r>
          </a:p>
          <a:p>
            <a:r>
              <a:rPr lang="en-GB" sz="2400" dirty="0"/>
              <a:t>network communication layer;</a:t>
            </a:r>
          </a:p>
          <a:p>
            <a:r>
              <a:rPr lang="en-GB" sz="2400" dirty="0"/>
              <a:t>application layer.</a:t>
            </a:r>
            <a:endParaRPr lang="it-IT" sz="2400" dirty="0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BD004A15-1F32-A78E-19CD-8507CA408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357" y="946402"/>
            <a:ext cx="5073275" cy="5025912"/>
          </a:xfrm>
          <a:custGeom>
            <a:avLst/>
            <a:gdLst/>
            <a:ahLst/>
            <a:cxnLst/>
            <a:rect l="l" t="t" r="r" b="b"/>
            <a:pathLst>
              <a:path w="4221597" h="4303912">
                <a:moveTo>
                  <a:pt x="126986" y="0"/>
                </a:moveTo>
                <a:lnTo>
                  <a:pt x="4094611" y="0"/>
                </a:lnTo>
                <a:cubicBezTo>
                  <a:pt x="4164743" y="0"/>
                  <a:pt x="4221597" y="56854"/>
                  <a:pt x="4221597" y="126986"/>
                </a:cubicBezTo>
                <a:lnTo>
                  <a:pt x="4221597" y="4176926"/>
                </a:lnTo>
                <a:cubicBezTo>
                  <a:pt x="4221597" y="4247058"/>
                  <a:pt x="4164743" y="4303912"/>
                  <a:pt x="4094611" y="4303912"/>
                </a:cubicBezTo>
                <a:lnTo>
                  <a:pt x="126986" y="4303912"/>
                </a:lnTo>
                <a:cubicBezTo>
                  <a:pt x="56854" y="4303912"/>
                  <a:pt x="0" y="4247058"/>
                  <a:pt x="0" y="4176926"/>
                </a:cubicBezTo>
                <a:lnTo>
                  <a:pt x="0" y="126986"/>
                </a:lnTo>
                <a:cubicBezTo>
                  <a:pt x="0" y="56854"/>
                  <a:pt x="56854" y="0"/>
                  <a:pt x="126986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201707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B2489A-444B-D650-861F-29EDED4D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936" y="733214"/>
            <a:ext cx="3900398" cy="97249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400" dirty="0"/>
              <a:t>Background</a:t>
            </a:r>
            <a:endParaRPr lang="en-US" sz="3200" dirty="0"/>
          </a:p>
        </p:txBody>
      </p:sp>
      <p:sp>
        <p:nvSpPr>
          <p:cNvPr id="53" name="Segnaposto contenuto 17">
            <a:extLst>
              <a:ext uri="{FF2B5EF4-FFF2-40B4-BE49-F238E27FC236}">
                <a16:creationId xmlns:a16="http://schemas.microsoft.com/office/drawing/2014/main" id="{E99DE16F-078B-982F-7819-3226BC308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936" y="1705707"/>
            <a:ext cx="4198095" cy="344658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spcAft>
                <a:spcPts val="600"/>
              </a:spcAft>
              <a:buNone/>
            </a:pPr>
            <a:endParaRPr lang="en-US" sz="2400" b="0" i="0" u="none" strike="noStrike" baseline="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400" b="0" i="0" u="none" strike="noStrike" baseline="0" dirty="0" err="1"/>
              <a:t>Iot</a:t>
            </a:r>
            <a:r>
              <a:rPr lang="en-US" sz="2400" b="0" i="0" u="none" strike="noStrike" baseline="0" dirty="0"/>
              <a:t> Basic architecture: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Measuring nodes: Micro controllers with sensors; 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Message Broker: MQTT;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Data Storage and Visualization.</a:t>
            </a:r>
          </a:p>
          <a:p>
            <a:pPr>
              <a:spcAft>
                <a:spcPts val="600"/>
              </a:spcAft>
            </a:pPr>
            <a:endParaRPr lang="en-US" sz="2400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B98235CC-D14D-1EFF-ECB4-DEBC77D6C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402" y="2647348"/>
            <a:ext cx="6253212" cy="156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76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81D0A9-E8B6-89F2-C8D3-0C0D41988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28" y="643916"/>
            <a:ext cx="3673778" cy="5583148"/>
          </a:xfrm>
        </p:spPr>
        <p:txBody>
          <a:bodyPr anchor="ctr">
            <a:normAutofit/>
          </a:bodyPr>
          <a:lstStyle/>
          <a:p>
            <a:r>
              <a:rPr lang="it-IT" sz="5400" dirty="0" err="1"/>
              <a:t>Existing</a:t>
            </a:r>
            <a:r>
              <a:rPr lang="it-IT" sz="5400" dirty="0"/>
              <a:t> Architecture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E22CDF2-6ED3-E52B-59A8-40D138C97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94576" cy="142848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>
                <a:latin typeface="Calibri (Corpo)"/>
              </a:rPr>
              <a:t>Smart environment monitoring system highlighting water contaminations and its monitoring using the cloud connecting internet of things (IoTs) and sensors.</a:t>
            </a:r>
            <a:endParaRPr lang="it-IT" sz="2400" dirty="0">
              <a:latin typeface="Calibri (Corpo)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46FF5F2-AF63-1A1E-9D23-26A7B0685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630936"/>
            <a:ext cx="6689969" cy="3913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763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4E600D-6927-296F-7BF6-64BA09FFD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96044"/>
            <a:ext cx="4818888" cy="1481328"/>
          </a:xfrm>
        </p:spPr>
        <p:txBody>
          <a:bodyPr anchor="b">
            <a:noAutofit/>
          </a:bodyPr>
          <a:lstStyle/>
          <a:p>
            <a:r>
              <a:rPr lang="it-IT" sz="5400" dirty="0" err="1"/>
              <a:t>Existing</a:t>
            </a:r>
            <a:r>
              <a:rPr lang="it-IT" sz="5400" dirty="0"/>
              <a:t> Architecture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DC46F9-B328-923F-D6E9-6FF0050CE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35230"/>
            <a:ext cx="4818888" cy="15875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2200" dirty="0"/>
              <a:t>Usually IoT Environmental monitoring systems follow this kind of schema, especially </a:t>
            </a:r>
            <a:r>
              <a:rPr lang="en-GB" sz="2200" b="1" dirty="0"/>
              <a:t>IoT-based Smart Water Quality Monitoring Systems</a:t>
            </a:r>
            <a:r>
              <a:rPr lang="en-GB" sz="2200" dirty="0"/>
              <a:t>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C2E67AE-025B-DB74-E64B-817E50EA14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424" y="396044"/>
            <a:ext cx="5079610" cy="586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95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390</TotalTime>
  <Words>431</Words>
  <Application>Microsoft Office PowerPoint</Application>
  <PresentationFormat>Widescreen</PresentationFormat>
  <Paragraphs>66</Paragraphs>
  <Slides>14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(Corpo)</vt:lpstr>
      <vt:lpstr>Calibri Light</vt:lpstr>
      <vt:lpstr>Tema di Office</vt:lpstr>
      <vt:lpstr>Environmental Monitoring Systems Using IoT</vt:lpstr>
      <vt:lpstr>Introduction</vt:lpstr>
      <vt:lpstr>Introduction</vt:lpstr>
      <vt:lpstr>Background</vt:lpstr>
      <vt:lpstr>Background</vt:lpstr>
      <vt:lpstr>Background</vt:lpstr>
      <vt:lpstr>Background</vt:lpstr>
      <vt:lpstr>Existing Architecture</vt:lpstr>
      <vt:lpstr>Existing Architecture</vt:lpstr>
      <vt:lpstr>Observations</vt:lpstr>
      <vt:lpstr>Problems</vt:lpstr>
      <vt:lpstr>Solutions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Monitoring Systems Using IoT </dc:title>
  <dc:creator>Giordano Tinella</dc:creator>
  <cp:lastModifiedBy>Martina Nolletti</cp:lastModifiedBy>
  <cp:revision>12</cp:revision>
  <dcterms:created xsi:type="dcterms:W3CDTF">2022-10-24T09:02:20Z</dcterms:created>
  <dcterms:modified xsi:type="dcterms:W3CDTF">2022-11-08T11:37:06Z</dcterms:modified>
</cp:coreProperties>
</file>

<file path=docProps/thumbnail.jpeg>
</file>